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A2C7"/>
    <a:srgbClr val="FF9999"/>
    <a:srgbClr val="D99694"/>
    <a:srgbClr val="D3EF7B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21557736556992338"/>
          <c:y val="3.0102659818651865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3404968.53</c:v>
                </c:pt>
                <c:pt idx="1">
                  <c:v>344572.91000000021</c:v>
                </c:pt>
                <c:pt idx="2">
                  <c:v>52784.87</c:v>
                </c:pt>
                <c:pt idx="3">
                  <c:v>3802326.3099999987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3459504.2800000012</c:v>
                </c:pt>
                <c:pt idx="1">
                  <c:v>374716.3</c:v>
                </c:pt>
                <c:pt idx="2">
                  <c:v>22259.66</c:v>
                </c:pt>
                <c:pt idx="3">
                  <c:v>3856480.24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3672232.72</c:v>
                </c:pt>
                <c:pt idx="1">
                  <c:v>335738.27</c:v>
                </c:pt>
                <c:pt idx="2">
                  <c:v>25671.09</c:v>
                </c:pt>
                <c:pt idx="3">
                  <c:v>4033642.08</c:v>
                </c:pt>
              </c:numCache>
            </c:numRef>
          </c:val>
        </c:ser>
        <c:axId val="58143104"/>
        <c:axId val="58144640"/>
      </c:barChart>
      <c:catAx>
        <c:axId val="58143104"/>
        <c:scaling>
          <c:orientation val="minMax"/>
        </c:scaling>
        <c:axPos val="b"/>
        <c:tickLblPos val="nextTo"/>
        <c:crossAx val="58144640"/>
        <c:crosses val="autoZero"/>
        <c:auto val="1"/>
        <c:lblAlgn val="ctr"/>
        <c:lblOffset val="100"/>
      </c:catAx>
      <c:valAx>
        <c:axId val="58144640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58143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73619082281057"/>
          <c:y val="0.75911550643057257"/>
          <c:w val="0.15037056487853928"/>
          <c:h val="0.21146668639739605"/>
        </c:manualLayout>
      </c:layout>
      <c:overlay val="1"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378753.23000000021</c:v>
                </c:pt>
                <c:pt idx="1">
                  <c:v>18916.66999999998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leto 2007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List1!$C$2:$C$3</c:f>
              <c:numCache>
                <c:formatCode>#,##0</c:formatCode>
                <c:ptCount val="2"/>
                <c:pt idx="0">
                  <c:v>380000</c:v>
                </c:pt>
                <c:pt idx="1">
                  <c:v>19313.91999999998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List1!$D$2:$D$3</c:f>
              <c:numCache>
                <c:formatCode>#,##0</c:formatCode>
                <c:ptCount val="2"/>
                <c:pt idx="0">
                  <c:v>384731</c:v>
                </c:pt>
                <c:pt idx="1">
                  <c:v>42222</c:v>
                </c:pt>
              </c:numCache>
            </c:numRef>
          </c:val>
        </c:ser>
        <c:axId val="76948992"/>
        <c:axId val="76950528"/>
      </c:barChart>
      <c:catAx>
        <c:axId val="769489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6950528"/>
        <c:crosses val="autoZero"/>
        <c:auto val="1"/>
        <c:lblAlgn val="ctr"/>
        <c:lblOffset val="100"/>
      </c:catAx>
      <c:valAx>
        <c:axId val="76950528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6948992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List1!$A$2:$A$4</c:f>
              <c:strCache>
                <c:ptCount val="3"/>
                <c:pt idx="0">
                  <c:v>Dnevnice, kilom.,nočnine</c:v>
                </c:pt>
                <c:pt idx="1">
                  <c:v>Prevoz na delo, prehrana</c:v>
                </c:pt>
                <c:pt idx="2">
                  <c:v>Druga nadomestila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14955.740000000009</c:v>
                </c:pt>
                <c:pt idx="1">
                  <c:v>205932.81</c:v>
                </c:pt>
                <c:pt idx="2">
                  <c:v>1327.04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List1!$A$2:$A$4</c:f>
              <c:strCache>
                <c:ptCount val="3"/>
                <c:pt idx="0">
                  <c:v>Dnevnice, kilom.,nočnine</c:v>
                </c:pt>
                <c:pt idx="1">
                  <c:v>Prevoz na delo, prehrana</c:v>
                </c:pt>
                <c:pt idx="2">
                  <c:v>Druga nadomestila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15269.81</c:v>
                </c:pt>
                <c:pt idx="1">
                  <c:v>210257.4</c:v>
                </c:pt>
                <c:pt idx="2">
                  <c:v>1354.91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cat>
            <c:strRef>
              <c:f>List1!$A$2:$A$4</c:f>
              <c:strCache>
                <c:ptCount val="3"/>
                <c:pt idx="0">
                  <c:v>Dnevnice, kilom.,nočnine</c:v>
                </c:pt>
                <c:pt idx="1">
                  <c:v>Prevoz na delo, prehrana</c:v>
                </c:pt>
                <c:pt idx="2">
                  <c:v>Druga nadomestila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16148.29</c:v>
                </c:pt>
                <c:pt idx="1">
                  <c:v>211727.54</c:v>
                </c:pt>
                <c:pt idx="2">
                  <c:v>1604.6</c:v>
                </c:pt>
              </c:numCache>
            </c:numRef>
          </c:val>
        </c:ser>
        <c:axId val="76927360"/>
        <c:axId val="76928896"/>
      </c:barChart>
      <c:catAx>
        <c:axId val="769273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6928896"/>
        <c:crosses val="autoZero"/>
        <c:auto val="1"/>
        <c:lblAlgn val="ctr"/>
        <c:lblOffset val="100"/>
      </c:catAx>
      <c:valAx>
        <c:axId val="7692889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050" baseline="0"/>
            </a:pPr>
            <a:endParaRPr lang="sl-SI"/>
          </a:p>
        </c:txPr>
        <c:crossAx val="76927360"/>
        <c:crosses val="autoZero"/>
        <c:crossBetween val="between"/>
        <c:majorUnit val="20000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spPr>
            <a:solidFill>
              <a:srgbClr val="D99694"/>
            </a:solidFill>
          </c:spPr>
          <c:cat>
            <c:strRef>
              <c:f>List1!$A$2:$A$5</c:f>
              <c:strCache>
                <c:ptCount val="4"/>
                <c:pt idx="0">
                  <c:v>bruto plače</c:v>
                </c:pt>
                <c:pt idx="1">
                  <c:v>dodatno pokoj.zavarov.</c:v>
                </c:pt>
                <c:pt idx="2">
                  <c:v>regres za letni dopust</c:v>
                </c:pt>
                <c:pt idx="3">
                  <c:v>odprav.,jub.nag.,solid.p.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2258674.64</c:v>
                </c:pt>
                <c:pt idx="1">
                  <c:v>43481.729999999996</c:v>
                </c:pt>
                <c:pt idx="2">
                  <c:v>82954.459999999992</c:v>
                </c:pt>
                <c:pt idx="3">
                  <c:v>12204.83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bruto plače</c:v>
                </c:pt>
                <c:pt idx="1">
                  <c:v>dodatno pokoj.zavarov.</c:v>
                </c:pt>
                <c:pt idx="2">
                  <c:v>regres za letni dopust</c:v>
                </c:pt>
                <c:pt idx="3">
                  <c:v>odprav.,jub.nag.,solid.p.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2330293.5299999998</c:v>
                </c:pt>
                <c:pt idx="1">
                  <c:v>44394.840000000011</c:v>
                </c:pt>
                <c:pt idx="2">
                  <c:v>84696.5</c:v>
                </c:pt>
                <c:pt idx="3">
                  <c:v>24000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bruto plače</c:v>
                </c:pt>
                <c:pt idx="1">
                  <c:v>dodatno pokoj.zavarov.</c:v>
                </c:pt>
                <c:pt idx="2">
                  <c:v>regres za letni dopust</c:v>
                </c:pt>
                <c:pt idx="3">
                  <c:v>odprav.,jub.nag.,solid.p.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2439785.19</c:v>
                </c:pt>
                <c:pt idx="1">
                  <c:v>45289.259999999995</c:v>
                </c:pt>
                <c:pt idx="2">
                  <c:v>89007.989999999991</c:v>
                </c:pt>
                <c:pt idx="3" formatCode="_-* #,##0&quot; &quot;_ _-;\-* #,##0&quot; &quot;_ _-;_-* &quot;-&quot;??&quot; &quot;_ _-;_-@_-">
                  <c:v>21448.25</c:v>
                </c:pt>
              </c:numCache>
            </c:numRef>
          </c:val>
        </c:ser>
        <c:axId val="77360128"/>
        <c:axId val="77361920"/>
      </c:barChart>
      <c:catAx>
        <c:axId val="773601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7361920"/>
        <c:crosses val="autoZero"/>
        <c:auto val="1"/>
        <c:lblAlgn val="ctr"/>
        <c:lblOffset val="100"/>
      </c:catAx>
      <c:valAx>
        <c:axId val="7736192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050" baseline="0"/>
            </a:pPr>
            <a:endParaRPr lang="sl-SI"/>
          </a:p>
        </c:txPr>
        <c:crossAx val="77360128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Dejanski prih.2006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15934.31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12358.34</c:v>
                </c:pt>
              </c:numCache>
            </c:numRef>
          </c:val>
        </c:ser>
        <c:axId val="77090816"/>
        <c:axId val="77092352"/>
      </c:barChart>
      <c:catAx>
        <c:axId val="77090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7092352"/>
        <c:crosses val="autoZero"/>
        <c:auto val="1"/>
        <c:lblAlgn val="ctr"/>
        <c:lblOffset val="100"/>
      </c:catAx>
      <c:valAx>
        <c:axId val="77092352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050" baseline="0"/>
            </a:pPr>
            <a:endParaRPr lang="sl-SI"/>
          </a:p>
        </c:txPr>
        <c:crossAx val="77090816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plotArea>
      <c:layout>
        <c:manualLayout>
          <c:layoutTarget val="inner"/>
          <c:xMode val="edge"/>
          <c:yMode val="edge"/>
          <c:x val="0.21557733689497846"/>
          <c:y val="3.010262645330819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  <c:pt idx="3">
                  <c:v>likovni mat.</c:v>
                </c:pt>
                <c:pt idx="4">
                  <c:v>učbeniški sklad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241003.12</c:v>
                </c:pt>
                <c:pt idx="1">
                  <c:v>54636.91</c:v>
                </c:pt>
                <c:pt idx="2">
                  <c:v>28826.93</c:v>
                </c:pt>
                <c:pt idx="3">
                  <c:v>4204.53</c:v>
                </c:pt>
                <c:pt idx="4">
                  <c:v>15901.42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  <c:pt idx="3">
                  <c:v>likovni mat.</c:v>
                </c:pt>
                <c:pt idx="4">
                  <c:v>učbeniški sklad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271267.40000000002</c:v>
                </c:pt>
                <c:pt idx="1">
                  <c:v>55784.29</c:v>
                </c:pt>
                <c:pt idx="2">
                  <c:v>29432.3</c:v>
                </c:pt>
                <c:pt idx="3">
                  <c:v>0</c:v>
                </c:pt>
                <c:pt idx="4">
                  <c:v>18232.309999999987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  <c:pt idx="3">
                  <c:v>likovni mat.</c:v>
                </c:pt>
                <c:pt idx="4">
                  <c:v>učbeniški sklad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245516.33</c:v>
                </c:pt>
                <c:pt idx="1">
                  <c:v>52159.47</c:v>
                </c:pt>
                <c:pt idx="2">
                  <c:v>28228.47</c:v>
                </c:pt>
                <c:pt idx="3">
                  <c:v>0</c:v>
                </c:pt>
                <c:pt idx="4">
                  <c:v>9834</c:v>
                </c:pt>
              </c:numCache>
            </c:numRef>
          </c:val>
        </c:ser>
        <c:axId val="71957504"/>
        <c:axId val="64561920"/>
      </c:barChart>
      <c:catAx>
        <c:axId val="71957504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/>
            </a:pPr>
            <a:endParaRPr lang="sl-SI"/>
          </a:p>
        </c:txPr>
        <c:crossAx val="64561920"/>
        <c:crosses val="autoZero"/>
        <c:lblAlgn val="ctr"/>
        <c:lblOffset val="100"/>
      </c:catAx>
      <c:valAx>
        <c:axId val="64561920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71957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73619082281057"/>
          <c:y val="0.75911550643057291"/>
          <c:w val="0.15037056487853925"/>
          <c:h val="0.21146668639739613"/>
        </c:manualLayout>
      </c:layout>
      <c:overlay val="1"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21557733689497849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Prihodki od obresti</c:v>
                </c:pt>
                <c:pt idx="1">
                  <c:v>Pr.iz prej.obr.obd.</c:v>
                </c:pt>
                <c:pt idx="2">
                  <c:v>Najemnine</c:v>
                </c:pt>
                <c:pt idx="3">
                  <c:v>Prihodek v šolski sklad</c:v>
                </c:pt>
                <c:pt idx="4">
                  <c:v>Drugi izredni prihodki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1898.22</c:v>
                </c:pt>
                <c:pt idx="1">
                  <c:v>31251.040000000001</c:v>
                </c:pt>
                <c:pt idx="2">
                  <c:v>2701.9900000000002</c:v>
                </c:pt>
                <c:pt idx="3">
                  <c:v>385.94</c:v>
                </c:pt>
                <c:pt idx="4">
                  <c:v>16547.68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Prihodki od obresti</c:v>
                </c:pt>
                <c:pt idx="1">
                  <c:v>Pr.iz prej.obr.obd.</c:v>
                </c:pt>
                <c:pt idx="2">
                  <c:v>Najemnine</c:v>
                </c:pt>
                <c:pt idx="3">
                  <c:v>Prihodek v šolski sklad</c:v>
                </c:pt>
                <c:pt idx="4">
                  <c:v>Drugi izredni prihodki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1938.08</c:v>
                </c:pt>
                <c:pt idx="1">
                  <c:v>0</c:v>
                </c:pt>
                <c:pt idx="2">
                  <c:v>2758.73</c:v>
                </c:pt>
                <c:pt idx="3">
                  <c:v>667.67000000000041</c:v>
                </c:pt>
                <c:pt idx="4">
                  <c:v>16895.18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Prihodki od obresti</c:v>
                </c:pt>
                <c:pt idx="1">
                  <c:v>Pr.iz prej.obr.obd.</c:v>
                </c:pt>
                <c:pt idx="2">
                  <c:v>Najemnine</c:v>
                </c:pt>
                <c:pt idx="3">
                  <c:v>Prihodek v šolski sklad</c:v>
                </c:pt>
                <c:pt idx="4">
                  <c:v>Drugi izredni prihodki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2633.4</c:v>
                </c:pt>
                <c:pt idx="1">
                  <c:v>0</c:v>
                </c:pt>
                <c:pt idx="2">
                  <c:v>4518.8500000000004</c:v>
                </c:pt>
                <c:pt idx="3">
                  <c:v>5966.03</c:v>
                </c:pt>
                <c:pt idx="4">
                  <c:v>12552.81</c:v>
                </c:pt>
              </c:numCache>
            </c:numRef>
          </c:val>
        </c:ser>
        <c:axId val="74467200"/>
        <c:axId val="74468736"/>
      </c:barChart>
      <c:catAx>
        <c:axId val="74467200"/>
        <c:scaling>
          <c:orientation val="minMax"/>
        </c:scaling>
        <c:axPos val="b"/>
        <c:tickLblPos val="nextTo"/>
        <c:crossAx val="74468736"/>
        <c:crosses val="autoZero"/>
        <c:auto val="1"/>
        <c:lblAlgn val="ctr"/>
        <c:lblOffset val="100"/>
      </c:catAx>
      <c:valAx>
        <c:axId val="74468736"/>
        <c:scaling>
          <c:orientation val="minMax"/>
          <c:max val="60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4467200"/>
        <c:crosses val="autoZero"/>
        <c:crossBetween val="between"/>
        <c:majorUnit val="5000"/>
        <c:minorUnit val="1000"/>
      </c:valAx>
    </c:plotArea>
    <c:legend>
      <c:legendPos val="r"/>
      <c:layout>
        <c:manualLayout>
          <c:xMode val="edge"/>
          <c:yMode val="edge"/>
          <c:x val="0.81673619082281057"/>
          <c:y val="0.75911550643057313"/>
          <c:w val="0.15037056487853923"/>
          <c:h val="0.21146668639739621"/>
        </c:manualLayout>
      </c:layout>
      <c:overlay val="1"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21557733689497852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Odhodki za obresti</c:v>
                </c:pt>
                <c:pt idx="1">
                  <c:v>Prispevek-invalidi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8.6</c:v>
                </c:pt>
                <c:pt idx="1">
                  <c:v>0</c:v>
                </c:pt>
                <c:pt idx="2">
                  <c:v>191.42000000000004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Odhodki za obresti</c:v>
                </c:pt>
                <c:pt idx="1">
                  <c:v>Prispevek-invalidi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Odhodki za obresti</c:v>
                </c:pt>
                <c:pt idx="1">
                  <c:v>Prispevek-invalidi</c:v>
                </c:pt>
                <c:pt idx="2">
                  <c:v>Drugi izredni odhodki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0</c:v>
                </c:pt>
                <c:pt idx="1">
                  <c:v>5572.72</c:v>
                </c:pt>
                <c:pt idx="2">
                  <c:v>1100</c:v>
                </c:pt>
              </c:numCache>
            </c:numRef>
          </c:val>
        </c:ser>
        <c:axId val="74494720"/>
        <c:axId val="74496256"/>
      </c:barChart>
      <c:catAx>
        <c:axId val="74494720"/>
        <c:scaling>
          <c:orientation val="minMax"/>
        </c:scaling>
        <c:axPos val="b"/>
        <c:tickLblPos val="nextTo"/>
        <c:crossAx val="74496256"/>
        <c:crosses val="autoZero"/>
        <c:auto val="1"/>
        <c:lblAlgn val="ctr"/>
        <c:lblOffset val="100"/>
      </c:catAx>
      <c:valAx>
        <c:axId val="74496256"/>
        <c:scaling>
          <c:orientation val="minMax"/>
          <c:max val="7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4494720"/>
        <c:crosses val="autoZero"/>
        <c:crossBetween val="between"/>
        <c:majorUnit val="500"/>
        <c:minorUnit val="50"/>
      </c:valAx>
    </c:plotArea>
    <c:legend>
      <c:legendPos val="r"/>
      <c:layout>
        <c:manualLayout>
          <c:xMode val="edge"/>
          <c:yMode val="edge"/>
          <c:x val="0.81673619082281057"/>
          <c:y val="0.75911550643057335"/>
          <c:w val="0.1503705648785392"/>
          <c:h val="0.21146668639739627"/>
        </c:manualLayout>
      </c:layout>
      <c:overlay val="1"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21557733689497857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cat>
            <c:strRef>
              <c:f>List1!$A$2:$A$10</c:f>
              <c:strCache>
                <c:ptCount val="9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Amortizacija</c:v>
                </c:pt>
                <c:pt idx="4">
                  <c:v>Nadom.delavcem in reprez.</c:v>
                </c:pt>
                <c:pt idx="5">
                  <c:v>Zavarovalne premije</c:v>
                </c:pt>
                <c:pt idx="6">
                  <c:v>Davek na plačo</c:v>
                </c:pt>
                <c:pt idx="7">
                  <c:v>Prispevki na plačo</c:v>
                </c:pt>
                <c:pt idx="8">
                  <c:v>Bruto plače</c:v>
                </c:pt>
              </c:strCache>
            </c:strRef>
          </c:cat>
          <c:val>
            <c:numRef>
              <c:f>List1!$B$2:$B$10</c:f>
              <c:numCache>
                <c:formatCode>#,##0_ ;\-#,##0" "</c:formatCode>
                <c:ptCount val="9"/>
                <c:pt idx="0">
                  <c:v>305078.71000000002</c:v>
                </c:pt>
                <c:pt idx="1">
                  <c:v>117082.67000000007</c:v>
                </c:pt>
                <c:pt idx="2">
                  <c:v>211215.44999999998</c:v>
                </c:pt>
                <c:pt idx="3">
                  <c:v>18916.66999999998</c:v>
                </c:pt>
                <c:pt idx="4">
                  <c:v>222215.59</c:v>
                </c:pt>
                <c:pt idx="5">
                  <c:v>15292.31</c:v>
                </c:pt>
                <c:pt idx="6">
                  <c:v>102983.36</c:v>
                </c:pt>
                <c:pt idx="7">
                  <c:v>364840.52</c:v>
                </c:pt>
                <c:pt idx="8">
                  <c:v>2397315.66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cat>
            <c:strRef>
              <c:f>List1!$A$2:$A$10</c:f>
              <c:strCache>
                <c:ptCount val="9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Amortizacija</c:v>
                </c:pt>
                <c:pt idx="4">
                  <c:v>Nadom.delavcem in reprez.</c:v>
                </c:pt>
                <c:pt idx="5">
                  <c:v>Zavarovalne premije</c:v>
                </c:pt>
                <c:pt idx="6">
                  <c:v>Davek na plačo</c:v>
                </c:pt>
                <c:pt idx="7">
                  <c:v>Prispevki na plačo</c:v>
                </c:pt>
                <c:pt idx="8">
                  <c:v>Bruto plače</c:v>
                </c:pt>
              </c:strCache>
            </c:strRef>
          </c:cat>
          <c:val>
            <c:numRef>
              <c:f>List1!$C$2:$C$10</c:f>
              <c:numCache>
                <c:formatCode>#,##0_ ;\-#,##0" "</c:formatCode>
                <c:ptCount val="9"/>
                <c:pt idx="0">
                  <c:v>308187.34000000003</c:v>
                </c:pt>
                <c:pt idx="1">
                  <c:v>119541.40999999999</c:v>
                </c:pt>
                <c:pt idx="2">
                  <c:v>228668.27000000011</c:v>
                </c:pt>
                <c:pt idx="3">
                  <c:v>19313.91999999998</c:v>
                </c:pt>
                <c:pt idx="4">
                  <c:v>226882.12</c:v>
                </c:pt>
                <c:pt idx="5">
                  <c:v>15613.449999999992</c:v>
                </c:pt>
                <c:pt idx="6">
                  <c:v>82386.69</c:v>
                </c:pt>
                <c:pt idx="7">
                  <c:v>372502.17</c:v>
                </c:pt>
                <c:pt idx="8">
                  <c:v>2483384.8699999987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List1!$A$2:$A$10</c:f>
              <c:strCache>
                <c:ptCount val="9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Amortizacija</c:v>
                </c:pt>
                <c:pt idx="4">
                  <c:v>Nadom.delavcem in reprez.</c:v>
                </c:pt>
                <c:pt idx="5">
                  <c:v>Zavarovalne premije</c:v>
                </c:pt>
                <c:pt idx="6">
                  <c:v>Davek na plačo</c:v>
                </c:pt>
                <c:pt idx="7">
                  <c:v>Prispevki na plačo</c:v>
                </c:pt>
                <c:pt idx="8">
                  <c:v>Bruto plače</c:v>
                </c:pt>
              </c:strCache>
            </c:strRef>
          </c:cat>
          <c:val>
            <c:numRef>
              <c:f>List1!$D$2:$D$10</c:f>
              <c:numCache>
                <c:formatCode>#,##0_ ;\-#,##0" "</c:formatCode>
                <c:ptCount val="9"/>
                <c:pt idx="0">
                  <c:v>303406.46999999997</c:v>
                </c:pt>
                <c:pt idx="1">
                  <c:v>112764.1</c:v>
                </c:pt>
                <c:pt idx="2">
                  <c:v>231212.41999999998</c:v>
                </c:pt>
                <c:pt idx="3">
                  <c:v>42221.91</c:v>
                </c:pt>
                <c:pt idx="4">
                  <c:v>229480.43</c:v>
                </c:pt>
                <c:pt idx="5">
                  <c:v>15364.76</c:v>
                </c:pt>
                <c:pt idx="6">
                  <c:v>89379.959999999992</c:v>
                </c:pt>
                <c:pt idx="7">
                  <c:v>395250.28</c:v>
                </c:pt>
                <c:pt idx="8">
                  <c:v>2595530.69</c:v>
                </c:pt>
              </c:numCache>
            </c:numRef>
          </c:val>
        </c:ser>
        <c:axId val="74780032"/>
        <c:axId val="74785920"/>
      </c:barChart>
      <c:catAx>
        <c:axId val="74780032"/>
        <c:scaling>
          <c:orientation val="minMax"/>
        </c:scaling>
        <c:axPos val="b"/>
        <c:tickLblPos val="nextTo"/>
        <c:crossAx val="74785920"/>
        <c:crosses val="autoZero"/>
        <c:auto val="1"/>
        <c:lblAlgn val="ctr"/>
        <c:lblOffset val="100"/>
      </c:catAx>
      <c:valAx>
        <c:axId val="7478592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4780032"/>
        <c:crosses val="autoZero"/>
        <c:crossBetween val="between"/>
        <c:majorUnit val="1000000"/>
        <c:minorUnit val="10000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211632.57</c:v>
                </c:pt>
                <c:pt idx="1">
                  <c:v>10086.209999999986</c:v>
                </c:pt>
                <c:pt idx="2">
                  <c:v>12179.52</c:v>
                </c:pt>
                <c:pt idx="3">
                  <c:v>17935.43</c:v>
                </c:pt>
                <c:pt idx="4">
                  <c:v>21983.51</c:v>
                </c:pt>
                <c:pt idx="5">
                  <c:v>8527.5300000000007</c:v>
                </c:pt>
                <c:pt idx="6">
                  <c:v>201.76999999999998</c:v>
                </c:pt>
                <c:pt idx="7">
                  <c:v>1393.74</c:v>
                </c:pt>
                <c:pt idx="8">
                  <c:v>3745.92</c:v>
                </c:pt>
                <c:pt idx="9">
                  <c:v>17392.509999999973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List1!$C$2:$C$12</c:f>
              <c:numCache>
                <c:formatCode>#,##0_ ;\-#,##0" "</c:formatCode>
                <c:ptCount val="11"/>
                <c:pt idx="0">
                  <c:v>216076.87999999998</c:v>
                </c:pt>
                <c:pt idx="1">
                  <c:v>7000</c:v>
                </c:pt>
                <c:pt idx="2">
                  <c:v>12435.28</c:v>
                </c:pt>
                <c:pt idx="3">
                  <c:v>18312.07</c:v>
                </c:pt>
                <c:pt idx="4">
                  <c:v>22445.16</c:v>
                </c:pt>
                <c:pt idx="5">
                  <c:v>8706.6</c:v>
                </c:pt>
                <c:pt idx="6">
                  <c:v>206</c:v>
                </c:pt>
                <c:pt idx="7">
                  <c:v>1423.01</c:v>
                </c:pt>
                <c:pt idx="8">
                  <c:v>3824.58</c:v>
                </c:pt>
                <c:pt idx="9">
                  <c:v>17757.759999999973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List1!$D$2:$D$12</c:f>
              <c:numCache>
                <c:formatCode>#,##0_ ;\-#,##0" "</c:formatCode>
                <c:ptCount val="11"/>
                <c:pt idx="0">
                  <c:v>214393.18</c:v>
                </c:pt>
                <c:pt idx="1">
                  <c:v>8197.92</c:v>
                </c:pt>
                <c:pt idx="2">
                  <c:v>11042.31</c:v>
                </c:pt>
                <c:pt idx="3">
                  <c:v>22055.87</c:v>
                </c:pt>
                <c:pt idx="4">
                  <c:v>26192.35</c:v>
                </c:pt>
                <c:pt idx="5">
                  <c:v>12577.41</c:v>
                </c:pt>
                <c:pt idx="6">
                  <c:v>389.18</c:v>
                </c:pt>
                <c:pt idx="7">
                  <c:v>4133.4399999999996</c:v>
                </c:pt>
                <c:pt idx="8">
                  <c:v>4424.8100000000004</c:v>
                </c:pt>
                <c:pt idx="9">
                  <c:v>0</c:v>
                </c:pt>
              </c:numCache>
            </c:numRef>
          </c:val>
        </c:ser>
        <c:axId val="74815744"/>
        <c:axId val="74817536"/>
      </c:barChart>
      <c:catAx>
        <c:axId val="7481574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4817536"/>
        <c:crosses val="autoZero"/>
        <c:auto val="1"/>
        <c:lblAlgn val="ctr"/>
        <c:lblOffset val="100"/>
      </c:catAx>
      <c:valAx>
        <c:axId val="7481753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4815744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28795.69</c:v>
                </c:pt>
                <c:pt idx="1">
                  <c:v>3337.61</c:v>
                </c:pt>
                <c:pt idx="2">
                  <c:v>84949.370000000024</c:v>
                </c:pt>
                <c:pt idx="3">
                  <c:v>117082.6700000001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29400.400000000001</c:v>
                </c:pt>
                <c:pt idx="1">
                  <c:v>3407.7</c:v>
                </c:pt>
                <c:pt idx="2">
                  <c:v>86733.31</c:v>
                </c:pt>
                <c:pt idx="3">
                  <c:v>119541.40999999999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34770.14</c:v>
                </c:pt>
                <c:pt idx="1">
                  <c:v>3374.74</c:v>
                </c:pt>
                <c:pt idx="2">
                  <c:v>74619.22</c:v>
                </c:pt>
                <c:pt idx="3">
                  <c:v>112764.1</c:v>
                </c:pt>
              </c:numCache>
            </c:numRef>
          </c:val>
        </c:ser>
        <c:axId val="76588160"/>
        <c:axId val="76589696"/>
      </c:barChart>
      <c:catAx>
        <c:axId val="765881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6589696"/>
        <c:crosses val="autoZero"/>
        <c:auto val="1"/>
        <c:lblAlgn val="ctr"/>
        <c:lblOffset val="100"/>
      </c:catAx>
      <c:valAx>
        <c:axId val="7658969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6588160"/>
        <c:crosses val="autoZero"/>
        <c:crossBetween val="between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66244.039999999994</c:v>
                </c:pt>
                <c:pt idx="1">
                  <c:v>28719.47</c:v>
                </c:pt>
                <c:pt idx="2">
                  <c:v>9027.77</c:v>
                </c:pt>
                <c:pt idx="3">
                  <c:v>2027.35</c:v>
                </c:pt>
                <c:pt idx="4">
                  <c:v>21592.29</c:v>
                </c:pt>
                <c:pt idx="5">
                  <c:v>13290.58</c:v>
                </c:pt>
                <c:pt idx="6">
                  <c:v>468.46</c:v>
                </c:pt>
                <c:pt idx="7">
                  <c:v>574.47</c:v>
                </c:pt>
                <c:pt idx="8">
                  <c:v>1911.93</c:v>
                </c:pt>
                <c:pt idx="9">
                  <c:v>4130.46</c:v>
                </c:pt>
                <c:pt idx="10">
                  <c:v>10537.99</c:v>
                </c:pt>
                <c:pt idx="11">
                  <c:v>18140.93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67635.170000000027</c:v>
                </c:pt>
                <c:pt idx="1">
                  <c:v>29322.59</c:v>
                </c:pt>
                <c:pt idx="2">
                  <c:v>9217.3699999999772</c:v>
                </c:pt>
                <c:pt idx="3">
                  <c:v>2069.92</c:v>
                </c:pt>
                <c:pt idx="4">
                  <c:v>22045.72</c:v>
                </c:pt>
                <c:pt idx="5">
                  <c:v>13569.69</c:v>
                </c:pt>
                <c:pt idx="6">
                  <c:v>478.3</c:v>
                </c:pt>
                <c:pt idx="7">
                  <c:v>586.53</c:v>
                </c:pt>
                <c:pt idx="8">
                  <c:v>1952.08</c:v>
                </c:pt>
                <c:pt idx="9">
                  <c:v>4217.2</c:v>
                </c:pt>
                <c:pt idx="10">
                  <c:v>10759.28</c:v>
                </c:pt>
                <c:pt idx="11">
                  <c:v>18521.89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68001.08</c:v>
                </c:pt>
                <c:pt idx="1">
                  <c:v>27330.58</c:v>
                </c:pt>
                <c:pt idx="2">
                  <c:v>9014.7300000000068</c:v>
                </c:pt>
                <c:pt idx="3">
                  <c:v>2142.3100000000022</c:v>
                </c:pt>
                <c:pt idx="4">
                  <c:v>25597.56</c:v>
                </c:pt>
                <c:pt idx="5">
                  <c:v>13396.32</c:v>
                </c:pt>
                <c:pt idx="6">
                  <c:v>1050.3399999999999</c:v>
                </c:pt>
                <c:pt idx="7">
                  <c:v>539.54999999999939</c:v>
                </c:pt>
                <c:pt idx="8">
                  <c:v>3066.12</c:v>
                </c:pt>
                <c:pt idx="9">
                  <c:v>18870.560000000001</c:v>
                </c:pt>
                <c:pt idx="10">
                  <c:v>10074.209999999986</c:v>
                </c:pt>
                <c:pt idx="11">
                  <c:v>16020.4</c:v>
                </c:pt>
              </c:numCache>
            </c:numRef>
          </c:val>
        </c:ser>
        <c:axId val="76644352"/>
        <c:axId val="76645888"/>
      </c:barChart>
      <c:catAx>
        <c:axId val="766443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6645888"/>
        <c:crosses val="autoZero"/>
        <c:auto val="1"/>
        <c:lblAlgn val="ctr"/>
        <c:lblOffset val="100"/>
      </c:catAx>
      <c:valAx>
        <c:axId val="7664588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6644352"/>
        <c:crosses val="autoZero"/>
        <c:crossBetween val="between"/>
        <c:majorUnit val="5000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2006</c:v>
                </c:pt>
              </c:strCache>
            </c:strRef>
          </c:tx>
          <c:cat>
            <c:strRef>
              <c:f>List1!$A$2:$A$14</c:f>
              <c:strCache>
                <c:ptCount val="13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str.revizije</c:v>
                </c:pt>
                <c:pt idx="12">
                  <c:v>druge storitve</c:v>
                </c:pt>
              </c:strCache>
            </c:strRef>
          </c:cat>
          <c:val>
            <c:numRef>
              <c:f>List1!$B$2:$B$14</c:f>
              <c:numCache>
                <c:formatCode>#,##0_ ;\-#,##0" "</c:formatCode>
                <c:ptCount val="13"/>
                <c:pt idx="0">
                  <c:v>1344.24</c:v>
                </c:pt>
                <c:pt idx="1">
                  <c:v>3327.48</c:v>
                </c:pt>
                <c:pt idx="2">
                  <c:v>3602.8700000000022</c:v>
                </c:pt>
                <c:pt idx="3">
                  <c:v>1184.46</c:v>
                </c:pt>
                <c:pt idx="4">
                  <c:v>4885.8200000000024</c:v>
                </c:pt>
                <c:pt idx="5">
                  <c:v>843.35999999999922</c:v>
                </c:pt>
                <c:pt idx="6">
                  <c:v>2563.02</c:v>
                </c:pt>
                <c:pt idx="7">
                  <c:v>1297.78</c:v>
                </c:pt>
                <c:pt idx="8">
                  <c:v>1005.13</c:v>
                </c:pt>
                <c:pt idx="9">
                  <c:v>8509.99</c:v>
                </c:pt>
                <c:pt idx="10">
                  <c:v>1345.6899999999998</c:v>
                </c:pt>
                <c:pt idx="11">
                  <c:v>0</c:v>
                </c:pt>
                <c:pt idx="12">
                  <c:v>4639.87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2007</c:v>
                </c:pt>
              </c:strCache>
            </c:strRef>
          </c:tx>
          <c:cat>
            <c:strRef>
              <c:f>List1!$A$2:$A$14</c:f>
              <c:strCache>
                <c:ptCount val="13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str.revizije</c:v>
                </c:pt>
                <c:pt idx="12">
                  <c:v>druge storitve</c:v>
                </c:pt>
              </c:strCache>
            </c:strRef>
          </c:cat>
          <c:val>
            <c:numRef>
              <c:f>List1!$C$2:$C$14</c:f>
              <c:numCache>
                <c:formatCode>#,##0_ ;\-#,##0" "</c:formatCode>
                <c:ptCount val="13"/>
                <c:pt idx="0">
                  <c:v>1372.46</c:v>
                </c:pt>
                <c:pt idx="1">
                  <c:v>3397.3500000000022</c:v>
                </c:pt>
                <c:pt idx="2">
                  <c:v>3678.52</c:v>
                </c:pt>
                <c:pt idx="3">
                  <c:v>1209.33</c:v>
                </c:pt>
                <c:pt idx="4">
                  <c:v>4988.42</c:v>
                </c:pt>
                <c:pt idx="5">
                  <c:v>861.07</c:v>
                </c:pt>
                <c:pt idx="6">
                  <c:v>2616.8500000000022</c:v>
                </c:pt>
                <c:pt idx="7">
                  <c:v>1325.04</c:v>
                </c:pt>
                <c:pt idx="8">
                  <c:v>1026.24</c:v>
                </c:pt>
                <c:pt idx="9">
                  <c:v>18000</c:v>
                </c:pt>
                <c:pt idx="10">
                  <c:v>1373.95</c:v>
                </c:pt>
                <c:pt idx="11">
                  <c:v>3706</c:v>
                </c:pt>
                <c:pt idx="12">
                  <c:v>4737.3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2007</c:v>
                </c:pt>
              </c:strCache>
            </c:strRef>
          </c:tx>
          <c:cat>
            <c:strRef>
              <c:f>List1!$A$2:$A$14</c:f>
              <c:strCache>
                <c:ptCount val="13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str.revizije</c:v>
                </c:pt>
                <c:pt idx="12">
                  <c:v>druge storitve</c:v>
                </c:pt>
              </c:strCache>
            </c:strRef>
          </c:cat>
          <c:val>
            <c:numRef>
              <c:f>List1!$D$2:$D$14</c:f>
              <c:numCache>
                <c:formatCode>#,##0_ ;\-#,##0" "</c:formatCode>
                <c:ptCount val="13"/>
                <c:pt idx="0">
                  <c:v>1528.48</c:v>
                </c:pt>
                <c:pt idx="1">
                  <c:v>3691.16</c:v>
                </c:pt>
                <c:pt idx="2">
                  <c:v>3285.84</c:v>
                </c:pt>
                <c:pt idx="3">
                  <c:v>1114.1899999999998</c:v>
                </c:pt>
                <c:pt idx="4">
                  <c:v>2584.44</c:v>
                </c:pt>
                <c:pt idx="5">
                  <c:v>702.45999999999947</c:v>
                </c:pt>
                <c:pt idx="6">
                  <c:v>133.85000000000019</c:v>
                </c:pt>
                <c:pt idx="7">
                  <c:v>1238.05</c:v>
                </c:pt>
                <c:pt idx="8">
                  <c:v>857.63</c:v>
                </c:pt>
                <c:pt idx="9">
                  <c:v>9204.84</c:v>
                </c:pt>
                <c:pt idx="10">
                  <c:v>1224.52</c:v>
                </c:pt>
                <c:pt idx="11">
                  <c:v>3699.3900000000012</c:v>
                </c:pt>
                <c:pt idx="12">
                  <c:v>6843.81</c:v>
                </c:pt>
              </c:numCache>
            </c:numRef>
          </c:val>
        </c:ser>
        <c:axId val="76782208"/>
        <c:axId val="76796288"/>
      </c:barChart>
      <c:catAx>
        <c:axId val="76782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6796288"/>
        <c:crosses val="autoZero"/>
        <c:auto val="1"/>
        <c:lblAlgn val="ctr"/>
        <c:lblOffset val="100"/>
      </c:catAx>
      <c:valAx>
        <c:axId val="7679628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76782208"/>
        <c:crosses val="autoZero"/>
        <c:crossBetween val="between"/>
        <c:majorUnit val="5000"/>
      </c:valAx>
    </c:plotArea>
    <c:legend>
      <c:legendPos val="b"/>
      <c:layout/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10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12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13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/>
              <a:pPr/>
              <a:t>04.03.2008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858048" cy="857256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357298"/>
          <a:ext cx="8286808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000100" y="1000108"/>
          <a:ext cx="7429552" cy="4214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571472" y="5429265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>
                <a:solidFill>
                  <a:srgbClr val="7030A0"/>
                </a:solidFill>
              </a:rPr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>
                <a:solidFill>
                  <a:srgbClr val="7030A0"/>
                </a:solidFill>
              </a:rPr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>
                <a:solidFill>
                  <a:srgbClr val="7030A0"/>
                </a:solidFill>
              </a:rPr>
              <a:t>2.866,10 € - nakup osnovnih sredstev iz donacij za šolski sklad</a:t>
            </a:r>
          </a:p>
          <a:p>
            <a:pPr>
              <a:buFontTx/>
              <a:buChar char="-"/>
            </a:pPr>
            <a:r>
              <a:rPr lang="sl-SI" dirty="0" smtClean="0">
                <a:solidFill>
                  <a:srgbClr val="7030A0"/>
                </a:solidFill>
              </a:rPr>
              <a:t>21.484,33 – nakup novih učbenikov (prispevek staršev in nakazilo MŠŠ) </a:t>
            </a:r>
            <a:endParaRPr lang="sl-SI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3600" dirty="0" smtClean="0">
                <a:solidFill>
                  <a:srgbClr val="7030A0"/>
                </a:solidFill>
              </a:rPr>
              <a:t>Primerjava – NADOMESTILA STROŠKOV DELAVCEM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142984"/>
          <a:ext cx="7786742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3600" dirty="0" smtClean="0">
                <a:solidFill>
                  <a:srgbClr val="7030A0"/>
                </a:solidFill>
              </a:rPr>
              <a:t>Primerjava – NADOMESTILA STROŠKOV DELAVCEM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142984"/>
          <a:ext cx="7786742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3600" dirty="0" smtClean="0">
                <a:solidFill>
                  <a:srgbClr val="7030A0"/>
                </a:solidFill>
              </a:rPr>
              <a:t>Primerjava – PRESEŽEK 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142984"/>
          <a:ext cx="7786742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PRIHODKI OBČANOV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1285860"/>
          <a:ext cx="8358246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DRUGI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ENERGIJE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28586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28586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136</Words>
  <Application>Microsoft Office PowerPoint</Application>
  <PresentationFormat>Diaprojekcija na zaslonu (4:3)</PresentationFormat>
  <Paragraphs>25</Paragraphs>
  <Slides>13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4" baseType="lpstr">
      <vt:lpstr>Officeova tema</vt:lpstr>
      <vt:lpstr>Primerjava - PRIHODKI </vt:lpstr>
      <vt:lpstr>Primerjava – PRIHODKI OBČANOV </vt:lpstr>
      <vt:lpstr>Primerjava – DRUGI PRIHODKI </vt:lpstr>
      <vt:lpstr>Primerjava - ODHODKI </vt:lpstr>
      <vt:lpstr>Primerjava – STROŠKI  </vt:lpstr>
      <vt:lpstr>Primerjava – STROŠKI MATERIALA </vt:lpstr>
      <vt:lpstr>Primerjava – STROŠKI ENERGIJE </vt:lpstr>
      <vt:lpstr>Primerjava – STROŠKI STORITEV   </vt:lpstr>
      <vt:lpstr>Primerjava – STROŠKI STORITEV   </vt:lpstr>
      <vt:lpstr>Primerjava – AMORTIZACIJA   </vt:lpstr>
      <vt:lpstr>Primerjava – NADOMESTILA STROŠKOV DELAVCEM  </vt:lpstr>
      <vt:lpstr>Primerjava – NADOMESTILA STROŠKOV DELAVCEM  </vt:lpstr>
      <vt:lpstr>Primerjava – PRESEŽEK PRIHODKOV 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36</cp:revision>
  <dcterms:created xsi:type="dcterms:W3CDTF">2008-02-26T14:04:13Z</dcterms:created>
  <dcterms:modified xsi:type="dcterms:W3CDTF">2008-03-04T08:02:03Z</dcterms:modified>
</cp:coreProperties>
</file>